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1" r:id="rId3"/>
    <p:sldId id="285" r:id="rId4"/>
    <p:sldId id="301" r:id="rId5"/>
    <p:sldId id="282" r:id="rId6"/>
    <p:sldId id="258" r:id="rId7"/>
    <p:sldId id="290" r:id="rId8"/>
    <p:sldId id="292" r:id="rId9"/>
    <p:sldId id="288" r:id="rId10"/>
    <p:sldId id="291" r:id="rId11"/>
    <p:sldId id="293" r:id="rId12"/>
    <p:sldId id="294" r:id="rId13"/>
    <p:sldId id="297" r:id="rId14"/>
    <p:sldId id="298" r:id="rId15"/>
    <p:sldId id="30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8746" autoAdjust="0"/>
  </p:normalViewPr>
  <p:slideViewPr>
    <p:cSldViewPr>
      <p:cViewPr>
        <p:scale>
          <a:sx n="96" d="100"/>
          <a:sy n="96" d="100"/>
        </p:scale>
        <p:origin x="-6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D5CF-C9CC-4CEC-A832-580B939C2B5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61C06-0B5B-44A0-8D4B-7DBB663E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78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61C06-0B5B-44A0-8D4B-7DBB663E2F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4F9-4622-491A-9CA1-6B2EEF5064E7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4A5F-748D-494C-B5A3-0E15F90C7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CDFD-291F-4477-9B33-402D838C0851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7956-D7FC-4C2A-81C1-CA66F244E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D753-E8CE-41AB-BFBF-3F8A84BB2132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30FF-1EF3-45D5-AF1D-92FF5EA50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7A76-92F6-4BCC-9CD1-E3A925D260E5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57E7-935E-4914-A90B-D71F25756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5DA-C078-41A5-B922-2A8D7E062EB4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4C1D-751F-43E0-B8F9-B734B952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0E8F-B05B-4717-9A36-34A4D8274757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6D16-9D00-47F6-AA3F-924882C8F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3244-5FB0-4129-BC57-3BF0DC786B34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CA9-0919-416C-BB44-46A84B22F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0C21-C099-4E63-B4DA-E4F9E6400E43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7AFB-CDE9-475C-AE69-536F1456F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D7C5-4A40-42D4-AB91-CCD5E9DA6B6B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EA18-CC56-456A-98F9-D3C184A52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68C7-6EC2-413B-A875-F917ECCEF316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22B7-1533-4847-95A0-16E155F7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2F6F-F896-4DAE-B758-B28603F8F9C9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35FD-BC7A-460B-852D-318E06CBE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B75A4-BB81-4317-8842-E9BAB6CE3164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4CF3A-DCAB-494B-A345-57185B0AB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300A9-B09B-DB6A-1C7F-2E77652B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5229200"/>
            <a:ext cx="4824536" cy="1080119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Бовинова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Витальевна,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«Карусель» г. Белгорода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5E6A71-9BC8-C6AB-5485-A936A07ADF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616" y="1317061"/>
            <a:ext cx="6552728" cy="494928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Яковлево (Белгородская область)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9A51C86-875A-2367-92C9-1E2DEF1784E5}"/>
              </a:ext>
            </a:extLst>
          </p:cNvPr>
          <p:cNvSpPr/>
          <p:nvPr/>
        </p:nvSpPr>
        <p:spPr>
          <a:xfrm>
            <a:off x="251520" y="419695"/>
            <a:ext cx="864096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Рудник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338" name="Picture 2" descr="https://avatars.mds.yandex.net/i?id=5fd4112deb63cbc74f8caf5006ada952ba00e9ef-1069855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245201" cy="351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97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7"/>
            <a:ext cx="5328592" cy="43204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Горный мастер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701661"/>
            <a:ext cx="4248472" cy="2013866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 производственный контроль на горнопроходческих участках;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Контролирует  выполнение работ по проходке горных выработок;</a:t>
            </a:r>
          </a:p>
          <a:p>
            <a:endParaRPr lang="ru-RU" dirty="0"/>
          </a:p>
        </p:txBody>
      </p:sp>
      <p:pic>
        <p:nvPicPr>
          <p:cNvPr id="1027" name="Picture 3" descr="C:\Users\Lenovo\Downloads\Абайская-1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57" y="2564904"/>
            <a:ext cx="3998607" cy="35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1028" name="Picture 4" descr="C:\Users\Lenovo\Downloads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1029" name="Picture 5" descr="C:\Users\Lenovo\Downloads\e39b1425d5f0a8cb2752c661b08c269f.png"/>
          <p:cNvPicPr>
            <a:picLocks noChangeAspect="1" noChangeArrowheads="1"/>
          </p:cNvPicPr>
          <p:nvPr/>
        </p:nvPicPr>
        <p:blipFill rotWithShape="1">
          <a:blip r:embed="rId4" cstate="print"/>
          <a:srcRect r="13803"/>
          <a:stretch/>
        </p:blipFill>
        <p:spPr bwMode="auto">
          <a:xfrm>
            <a:off x="395536" y="3789040"/>
            <a:ext cx="403446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39232" y="332656"/>
            <a:ext cx="4176464" cy="24482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Проходчик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одна из основных профессий горного производства.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Проходчик прокладывает путь в недра, проводя подготовительные горные выработки для последующей добычи полезных  ископаемых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Lenovo\Downloads\IMG_4480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73524" cy="271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2771" name="Picture 3" descr="C:\Users\Lenovo\Downloads\683b58a010c814097edbce281a5306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145532" cy="289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32772" name="Picture 4" descr="C:\Users\Lenovo\Downloads\shahta-yuzhnaya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086" y="2930245"/>
            <a:ext cx="4264996" cy="284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672408" cy="1080120"/>
          </a:xfrm>
        </p:spPr>
        <p:txBody>
          <a:bodyPr/>
          <a:lstStyle/>
          <a:p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Взрывник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ткрывает доступ к полезным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ископаемым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Lenovo\Downloads\scale_1200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3224707" cy="214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C:\Users\Lenovo\Downloads\189a2002b657e577c0460fc8edc85445.jpg"/>
          <p:cNvPicPr>
            <a:picLocks noChangeAspect="1" noChangeArrowheads="1"/>
          </p:cNvPicPr>
          <p:nvPr/>
        </p:nvPicPr>
        <p:blipFill rotWithShape="1">
          <a:blip r:embed="rId3" cstate="print"/>
          <a:srcRect r="6264"/>
          <a:stretch/>
        </p:blipFill>
        <p:spPr bwMode="auto">
          <a:xfrm>
            <a:off x="20121" y="1340768"/>
            <a:ext cx="3206122" cy="228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Lenovo\Downloads\mining_dirt_exploding.jpg"/>
          <p:cNvPicPr>
            <a:picLocks noChangeAspect="1" noChangeArrowheads="1"/>
          </p:cNvPicPr>
          <p:nvPr/>
        </p:nvPicPr>
        <p:blipFill rotWithShape="1">
          <a:blip r:embed="rId4" cstate="print"/>
          <a:srcRect r="16905"/>
          <a:stretch/>
        </p:blipFill>
        <p:spPr bwMode="auto">
          <a:xfrm>
            <a:off x="3197562" y="1046654"/>
            <a:ext cx="2576114" cy="211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0121" y="3621021"/>
            <a:ext cx="5704007" cy="165618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Машинист погрузочно-доставочной машины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производит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погрузку, транспортировку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разгрузку горной массы во время проведения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подземных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</a:t>
            </a:r>
            <a:b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Lenovo\Downloads\01b7ebb6bc49748b36c74c34c821f6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25143"/>
            <a:ext cx="2952598" cy="196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Lenovo\Downloads\2b02058f217c4b5c8d81e6005fb96c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151" y="2996952"/>
            <a:ext cx="3022692" cy="201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Lenovo\Downloads\EPIROC-Scooptram-ST7-Battery-IV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997322"/>
            <a:ext cx="2760470" cy="18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enovo\Downloads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enovo\Downloads\03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11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1025" y="116632"/>
            <a:ext cx="4231153" cy="2749664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своя родная земля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ручья и у журавля.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нас с тобой есть она –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земля родная одна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Яковлевский район (Белгородская область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98926" cy="266595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сли выбирать территорию проживания, то Яковлевский район – наилучш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569649" cy="30345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05" y="116632"/>
            <a:ext cx="4626360" cy="308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avatars.mds.yandex.net/i?id=a0a0e4e8ac214f0c7b7d18b33fee749f2aebe1a8-482848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88840"/>
            <a:ext cx="163188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80728"/>
            <a:ext cx="4611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 Постановлением главы администрации района №400 8 сентября 1995 года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Два лазоревых (синих, голубых) меча символизируют память о тяжелых боях в ходе Курской битвы 1943 г.,  а лазоревые глыбы = технологию замораживания пород на большие глубины, применяемые впервые  в мире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Яковлевском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руднике.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31031"/>
            <a:ext cx="6984776" cy="461665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История образования района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6" name="Picture 6" descr="https://avatars.mds.yandex.net/i?id=a0a0e4e8ac214f0c7b7d18b33fee749f2aebe1a8-482848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97235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93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1" y="404664"/>
            <a:ext cx="4896545" cy="410445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горно-обогатительный комбинат (ГОК) 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добычу и переработку железной руды на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месторождении Курской магнитной аномалии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Яковлевское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месторождение железных руд входит в состав Курской Магнитной аномалии (КМА). </a:t>
            </a:r>
          </a:p>
          <a:p>
            <a:pPr algn="just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582859"/>
            <a:ext cx="5472608" cy="2880320"/>
          </a:xfrm>
        </p:spPr>
        <p:txBody>
          <a:bodyPr/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Запасы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месторождения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уникальны: они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составляют более 9 млрд тонн богатой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железом руды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Ключевым клиентом </a:t>
            </a:r>
            <a:r>
              <a:rPr lang="ru-RU" sz="2000" b="0" dirty="0" err="1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Яковлевского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ГОКа является Череповецкий металлургический комбинат компании «Северсталь».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2" r="6142"/>
          <a:stretch>
            <a:fillRect/>
          </a:stretch>
        </p:blipFill>
        <p:spPr bwMode="auto">
          <a:xfrm>
            <a:off x="4996593" y="476672"/>
            <a:ext cx="367986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Lenovo\Downloads\6cf97a3743b51982d9d75d3f8858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18" y="3861048"/>
            <a:ext cx="2894542" cy="26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xmlns="" val="16010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4211638" y="1196975"/>
            <a:ext cx="4752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44 года после открытия в 1997 году горняки подняли первую тонну руды. За 26 лет добыто 19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руды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140812" y="4011677"/>
            <a:ext cx="4329362" cy="315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собственником рудника стал крупный горно-металлургический холдинг «Северсталь».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из рудника превратилось в горно-обогатительный комбинат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Едем на промышленную экскурсию. Вид из окна автобус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68" y="980728"/>
            <a:ext cx="3681290" cy="303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8" name="Рисунок 7" descr="Здание новой рабочей столовой выполнено в корпоративных цветах компании Северсталь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174" y="2636912"/>
            <a:ext cx="446449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792088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3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</a:t>
            </a:r>
            <a:endParaRPr lang="ru-RU" sz="32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79388" y="10318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Calibri" pitchFamily="34" charset="0"/>
              </a:rPr>
              <a:t>	</a:t>
            </a:r>
            <a:endParaRPr lang="ru-RU" sz="1800" dirty="0">
              <a:latin typeface="Trebuchet MS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655" y="466799"/>
            <a:ext cx="4392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землёй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Руду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Яковлевском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ГОКе добывают комбайновым и буровзрывным способом на нескольких рудных горизонтах, первый из которых расположен на глубине -370 метров.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робильно-сортировочная фабр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672408" cy="312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5076056" y="3573016"/>
            <a:ext cx="363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году был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запущен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Сушильный комплекс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сушильном комплексе влажность руды снижают до 2-3%. Руда не замерзает, а значит отгружать ее можно круглый год</a:t>
            </a:r>
            <a:endParaRPr lang="ru-RU" sz="2000" dirty="0"/>
          </a:p>
        </p:txBody>
      </p:sp>
      <p:pic>
        <p:nvPicPr>
          <p:cNvPr id="9" name="Рисунок 8" descr="Сушильный комплек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851920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AppData\Local\Packages\Microsoft.Windows.Photos_8wekyb3d8bbwe\TempState\ShareServiceTempFolder\image_20230829_0605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1945"/>
            <a:ext cx="9539536" cy="773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64807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шахте по добыче железной руды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Lenovo\Downloads\18197ef47a44c7d567f6190c16844f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44415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28678" name="Picture 6" descr="https://sun9-60.userapi.com/impg/xYO61JKlVNe8x3vhLxbGAY0MQEvKw3T8hXDKbg/pqsQNChLmoI.jpg?size=1280x853&amp;quality=95&amp;sign=cc1d6877ef6063328ad44e0af3bfa4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25" y="3789040"/>
            <a:ext cx="4176464" cy="2783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https://sun9-39.userapi.com/impg/5Jw0h9uHHdJQjkbWCuKlrPfQPOUzg_34pSKEEA/uDOUm8YKu1E.jpg?size=1280x853&amp;quality=95&amp;sign=9a82809184ba01803f2fa78f2d3ec4d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162" y="3645024"/>
            <a:ext cx="3888432" cy="259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2" name="Picture 10" descr="https://sun9-20.userapi.com/impg/7CFnA5DOzXVq-8fKFbOED8OmzWrMM27q6SwAHQ/dVTQhfbJ0H0.jpg?size=1280x853&amp;quality=95&amp;sign=17b6f11ae7a91f3b56b29fb202c7739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41188"/>
            <a:ext cx="4068578" cy="271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394" y="106141"/>
            <a:ext cx="3771150" cy="3029297"/>
          </a:xfrm>
        </p:spPr>
        <p:txBody>
          <a:bodyPr/>
          <a:lstStyle/>
          <a:p>
            <a:pPr marL="0" lvl="0" indent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Профессии: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Геологический разведчик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сопровождает 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горные выработки</a:t>
            </a:r>
            <a:b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Проводит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геологическую разведку </a:t>
            </a:r>
            <a:b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Берет  </a:t>
            </a: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пробы руды</a:t>
            </a:r>
            <a:br>
              <a:rPr lang="ru-RU" sz="2000" b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Lenovo\Downloads\d00a7b4d-0dbd-512a-9a09-6b3de7abee7b.jfif"/>
          <p:cNvPicPr>
            <a:picLocks noChangeAspect="1" noChangeArrowheads="1"/>
          </p:cNvPicPr>
          <p:nvPr/>
        </p:nvPicPr>
        <p:blipFill rotWithShape="1">
          <a:blip r:embed="rId2" cstate="print"/>
          <a:srcRect l="18702"/>
          <a:stretch/>
        </p:blipFill>
        <p:spPr bwMode="auto">
          <a:xfrm>
            <a:off x="5975065" y="106141"/>
            <a:ext cx="3168935" cy="21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Lenovo\Downloads\original.jfif"/>
          <p:cNvPicPr>
            <a:picLocks noChangeAspect="1" noChangeArrowheads="1"/>
          </p:cNvPicPr>
          <p:nvPr/>
        </p:nvPicPr>
        <p:blipFill rotWithShape="1">
          <a:blip r:embed="rId3" cstate="print"/>
          <a:srcRect r="38348"/>
          <a:stretch/>
        </p:blipFill>
        <p:spPr bwMode="auto">
          <a:xfrm>
            <a:off x="3563888" y="81962"/>
            <a:ext cx="2683390" cy="290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722763" y="2924944"/>
            <a:ext cx="3318859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28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Маркшейдер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проводит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пространственно-геометрические измерения  в недрах земли и на соответствующих участках её поверхности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Lenovo\Downloads\63ee04d3e5e1d01905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4" y="3066394"/>
            <a:ext cx="3381139" cy="225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Lenovo\Downloads\4.jpg"/>
          <p:cNvPicPr>
            <a:picLocks noChangeAspect="1" noChangeArrowheads="1"/>
          </p:cNvPicPr>
          <p:nvPr/>
        </p:nvPicPr>
        <p:blipFill rotWithShape="1">
          <a:blip r:embed="rId5" cstate="print"/>
          <a:srcRect l="13818" r="9088"/>
          <a:stretch/>
        </p:blipFill>
        <p:spPr bwMode="auto">
          <a:xfrm>
            <a:off x="2579467" y="4293096"/>
            <a:ext cx="339559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852</TotalTime>
  <Words>210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Бовинова Галина Витальевна,  инструктор  по физической культуре МБДОУ д/с №6 «Карусель» г. Белгорода</vt:lpstr>
      <vt:lpstr>Слайд 2</vt:lpstr>
      <vt:lpstr>Слайд 3</vt:lpstr>
      <vt:lpstr>          Запасы месторождения уникальны: они составляют более 9 млрд тонн богатой железом руды.  Ключевым клиентом Яковлевского ГОКа является Череповецкий металлургический комбинат компании «Северсталь». </vt:lpstr>
      <vt:lpstr>История Яковлевского месторождения</vt:lpstr>
      <vt:lpstr>Слайд 6</vt:lpstr>
      <vt:lpstr>Слайд 7</vt:lpstr>
      <vt:lpstr>Слайд 8</vt:lpstr>
      <vt:lpstr>   Профессии:  Геологический разведчик сопровождает  горные выработки Проводит геологическую разведку   Берет  пробы руды  </vt:lpstr>
      <vt:lpstr>Горный мастер</vt:lpstr>
      <vt:lpstr>Слайд 11</vt:lpstr>
      <vt:lpstr>       Машинист погрузочно-доставочной машины производит погрузку, транспортировку,  разгрузку горной массы во время проведения  подземных работ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81</cp:revision>
  <dcterms:created xsi:type="dcterms:W3CDTF">2024-08-07T16:36:08Z</dcterms:created>
  <dcterms:modified xsi:type="dcterms:W3CDTF">2024-10-02T20:19:23Z</dcterms:modified>
</cp:coreProperties>
</file>